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3" r:id="rId5"/>
    <p:sldId id="269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8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5794" autoAdjust="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8/16/2020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515821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DBACE-0F8F-43FD-98F0-DEE13552DA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70960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211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6002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4914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6069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8816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7376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DDBACE-0F8F-43FD-98F0-DEE13552DA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2427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B1235F-7F39-4A5B-9E30-7105E197D5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3F62D-E8E0-4A68-AFD4-0DE72BBF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8" name="Picture Placeholder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Picture Placeholder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2D97A27-82CC-4C99-A055-C3572732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8" name="Picture Placeholder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1DA787-0E72-4002-921D-E78F824CC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98D57CD-4838-4ABE-97CB-358D8A3930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6E215A-5CBB-4D87-AC07-D4489F92376D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E8F8-CBC6-4A56-A60B-FDBF1E1F1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1200" y="0"/>
            <a:ext cx="6177280" cy="2078700"/>
          </a:xfrm>
        </p:spPr>
        <p:txBody>
          <a:bodyPr/>
          <a:lstStyle/>
          <a:p>
            <a:pPr algn="ctr"/>
            <a:r>
              <a:rPr lang="en-US" sz="3200" b="0" i="0" cap="none" dirty="0">
                <a:effectLst/>
                <a:latin typeface="Arial" panose="020B0604020202020204" pitchFamily="34" charset="0"/>
              </a:rPr>
              <a:t>Demand prediction in a bike-sharing system using machine learning techniques</a:t>
            </a:r>
            <a:endParaRPr lang="en-US" sz="3200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58620-D380-473B-A288-E14928A16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0301" y="2998054"/>
            <a:ext cx="4099187" cy="1048939"/>
          </a:xfrm>
        </p:spPr>
        <p:txBody>
          <a:bodyPr/>
          <a:lstStyle/>
          <a:p>
            <a:pPr algn="ctr"/>
            <a:r>
              <a:rPr lang="en-US" cap="none" dirty="0"/>
              <a:t>Ashish Rawat</a:t>
            </a:r>
          </a:p>
          <a:p>
            <a:pPr algn="ctr"/>
            <a:r>
              <a:rPr lang="en-US" cap="none" dirty="0"/>
              <a:t>Masters in Data Analytics</a:t>
            </a:r>
          </a:p>
          <a:p>
            <a:pPr algn="ctr"/>
            <a:r>
              <a:rPr lang="en-US" cap="none" noProof="1"/>
              <a:t>X18185801</a:t>
            </a:r>
          </a:p>
          <a:p>
            <a:endParaRPr lang="en-US" noProof="1"/>
          </a:p>
          <a:p>
            <a:endParaRPr lang="en-US" dirty="0"/>
          </a:p>
        </p:txBody>
      </p:sp>
      <p:pic>
        <p:nvPicPr>
          <p:cNvPr id="10" name="Picture Placeholder 9" descr="A motorcycle is parked on the side of the road&#10;&#10;Description automatically generated">
            <a:extLst>
              <a:ext uri="{FF2B5EF4-FFF2-40B4-BE49-F238E27FC236}">
                <a16:creationId xmlns:a16="http://schemas.microsoft.com/office/drawing/2014/main" id="{93537208-2D14-4B42-AC38-4E6CD0199A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289" r="1289"/>
          <a:stretch>
            <a:fillRect/>
          </a:stretch>
        </p:blipFill>
        <p:spPr>
          <a:xfrm>
            <a:off x="1142512" y="842713"/>
            <a:ext cx="5197328" cy="5172574"/>
          </a:xfr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6A5E2965-6349-4D9F-A9F0-9B7D8118CE09}"/>
              </a:ext>
            </a:extLst>
          </p:cNvPr>
          <p:cNvSpPr txBox="1">
            <a:spLocks/>
          </p:cNvSpPr>
          <p:nvPr/>
        </p:nvSpPr>
        <p:spPr>
          <a:xfrm>
            <a:off x="7104566" y="4966347"/>
            <a:ext cx="4099187" cy="10489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cap="none" dirty="0"/>
              <a:t>Supervisor:</a:t>
            </a:r>
          </a:p>
          <a:p>
            <a:pPr algn="ctr"/>
            <a:r>
              <a:rPr lang="en-US" cap="none" dirty="0"/>
              <a:t>Paul Stynes</a:t>
            </a:r>
          </a:p>
          <a:p>
            <a:endParaRPr lang="en-US" cap="none" noProof="1"/>
          </a:p>
          <a:p>
            <a:endParaRPr lang="en-US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EC8C498-3F90-4663-AE51-83FC9F317A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63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76"/>
    </mc:Choice>
    <mc:Fallback>
      <p:transition spd="slow" advTm="10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19DF40F-7D18-4AEB-B04C-9870555D29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028543B9-E586-44F4-B2EA-B997EC6839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7"/>
    </mc:Choice>
    <mc:Fallback>
      <p:transition spd="slow" advTm="3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000" y="1281741"/>
            <a:ext cx="11013440" cy="2640020"/>
          </a:xfrm>
        </p:spPr>
        <p:txBody>
          <a:bodyPr/>
          <a:lstStyle/>
          <a:p>
            <a:pPr marL="0" indent="0">
              <a:buNone/>
            </a:pPr>
            <a:endParaRPr lang="en-US" sz="2400" noProof="1"/>
          </a:p>
          <a:p>
            <a:r>
              <a:rPr lang="en-US" sz="2400" noProof="1"/>
              <a:t>Bike-sharing system is a sustainable mode of transportation made available to the public at low cost.</a:t>
            </a:r>
          </a:p>
          <a:p>
            <a:r>
              <a:rPr lang="en-US" sz="2400" noProof="1"/>
              <a:t>It allows the user to lent a bike, from a bike station and return it to the bike station near the destination. </a:t>
            </a:r>
          </a:p>
          <a:p>
            <a:r>
              <a:rPr lang="en-US" sz="2400" noProof="1"/>
              <a:t>The city-wide installation of bike stations facilitates the accessibility.</a:t>
            </a:r>
          </a:p>
          <a:p>
            <a:endParaRPr lang="en-US" sz="800" noProof="1"/>
          </a:p>
          <a:p>
            <a:pPr marL="0" indent="0" algn="ctr">
              <a:buNone/>
            </a:pPr>
            <a:r>
              <a:rPr lang="en-US" sz="2800" b="1" noProof="1"/>
              <a:t>Challenges in a bike-sharing system</a:t>
            </a:r>
          </a:p>
          <a:p>
            <a:pPr marL="0" indent="0" algn="ctr">
              <a:buNone/>
            </a:pPr>
            <a:endParaRPr lang="en-US" sz="100" b="1" noProof="1"/>
          </a:p>
          <a:p>
            <a:r>
              <a:rPr lang="en-US" sz="2400" noProof="1"/>
              <a:t>Unavailability of bikes to lent from bike station </a:t>
            </a:r>
          </a:p>
          <a:p>
            <a:r>
              <a:rPr lang="en-US" sz="2400" noProof="1"/>
              <a:t>Unavailability of docks to park bikes at the bike station.</a:t>
            </a:r>
          </a:p>
          <a:p>
            <a:endParaRPr lang="en-US" sz="2400" noProof="1"/>
          </a:p>
          <a:p>
            <a:pPr marL="0" indent="0">
              <a:buNone/>
            </a:pPr>
            <a:endParaRPr lang="en-US" sz="2400" noProof="1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2</a:t>
            </a:fld>
            <a:endParaRPr lang="en-US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E4F6EF92-103C-4626-A009-D6CCB0F591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62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84"/>
    </mc:Choice>
    <mc:Fallback>
      <p:transition spd="slow" advTm="51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020" y="1065511"/>
            <a:ext cx="10350500" cy="1827219"/>
          </a:xfrm>
        </p:spPr>
        <p:txBody>
          <a:bodyPr/>
          <a:lstStyle/>
          <a:p>
            <a:pPr marL="0" indent="0">
              <a:buNone/>
            </a:pPr>
            <a:endParaRPr lang="en-US" sz="2400" noProof="1"/>
          </a:p>
          <a:p>
            <a:pPr marL="0" indent="0">
              <a:buNone/>
            </a:pPr>
            <a:r>
              <a:rPr lang="en-US" sz="2400" i="1" noProof="1"/>
              <a:t>Can machine learning techniques be utilized to predict the demands for bikes and docks at a bike station? Can the neighbouring bike stations influence the demands prediction for a bike station?</a:t>
            </a:r>
          </a:p>
          <a:p>
            <a:pPr marL="0" indent="0">
              <a:buNone/>
            </a:pPr>
            <a:endParaRPr lang="en-US" sz="2400" noProof="1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B45C5FBE-DBD0-4012-9457-29237E04834B}"/>
              </a:ext>
            </a:extLst>
          </p:cNvPr>
          <p:cNvSpPr txBox="1">
            <a:spLocks/>
          </p:cNvSpPr>
          <p:nvPr/>
        </p:nvSpPr>
        <p:spPr>
          <a:xfrm>
            <a:off x="432000" y="2892960"/>
            <a:ext cx="10143235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Objectives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B94F2F-4A53-453E-A24F-713401127247}"/>
              </a:ext>
            </a:extLst>
          </p:cNvPr>
          <p:cNvSpPr txBox="1">
            <a:spLocks/>
          </p:cNvSpPr>
          <p:nvPr/>
        </p:nvSpPr>
        <p:spPr>
          <a:xfrm>
            <a:off x="508000" y="3749040"/>
            <a:ext cx="10637520" cy="18272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noProof="1"/>
              <a:t>Data Transformation of original bike-share data.</a:t>
            </a:r>
          </a:p>
          <a:p>
            <a:r>
              <a:rPr lang="en-US" sz="2300" noProof="1"/>
              <a:t>Data preparation for each machine learning model.</a:t>
            </a:r>
          </a:p>
          <a:p>
            <a:r>
              <a:rPr lang="en-US" sz="2300" noProof="1"/>
              <a:t>Training and optimizing machine learning models; ARIMA, LSTM, STGCN and TAGCN.</a:t>
            </a:r>
          </a:p>
          <a:p>
            <a:r>
              <a:rPr lang="en-US" sz="2300" noProof="1"/>
              <a:t>Evaluation of the models for two-time intervals (30 min and 60 min); RMSE, MSE and MAE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64CEAE2-6666-4C2A-BCE1-D363529B3B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038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36"/>
    </mc:Choice>
    <mc:Fallback>
      <p:transition spd="slow" advTm="55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360189"/>
            <a:ext cx="10637520" cy="765499"/>
          </a:xfrm>
        </p:spPr>
        <p:txBody>
          <a:bodyPr/>
          <a:lstStyle/>
          <a:p>
            <a:r>
              <a:rPr lang="en-US" sz="2400" noProof="1"/>
              <a:t>Metro Bike-Share system established in Los Angeles, USA.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FDEA03-81CA-4AFB-8844-16214990CE9A}"/>
              </a:ext>
            </a:extLst>
          </p:cNvPr>
          <p:cNvSpPr/>
          <p:nvPr/>
        </p:nvSpPr>
        <p:spPr>
          <a:xfrm>
            <a:off x="1971040" y="2074688"/>
            <a:ext cx="2072640" cy="198120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Metro Bike Trip csv files</a:t>
            </a:r>
          </a:p>
          <a:p>
            <a:pPr algn="ctr"/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(5 million bike trips)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A58ED1-0EEC-4057-AA39-7DDECF421463}"/>
              </a:ext>
            </a:extLst>
          </p:cNvPr>
          <p:cNvSpPr/>
          <p:nvPr/>
        </p:nvSpPr>
        <p:spPr>
          <a:xfrm>
            <a:off x="2062480" y="4557211"/>
            <a:ext cx="2072640" cy="1981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Metro Bike Station detail csv file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A6DE79-5C3C-4ED8-80E0-95E93B918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1903" y="2692866"/>
            <a:ext cx="2393633" cy="239363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03EEDE-FED3-44AF-AA23-2D313D3256E7}"/>
              </a:ext>
            </a:extLst>
          </p:cNvPr>
          <p:cNvCxnSpPr>
            <a:stCxn id="4" idx="6"/>
            <a:endCxn id="13" idx="1"/>
          </p:cNvCxnSpPr>
          <p:nvPr/>
        </p:nvCxnSpPr>
        <p:spPr>
          <a:xfrm>
            <a:off x="4043680" y="3065288"/>
            <a:ext cx="3568223" cy="824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93674C7-7849-4586-B88E-34C3F04FBBA6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 flipV="1">
            <a:off x="4135120" y="3889683"/>
            <a:ext cx="3476783" cy="16581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384136-CFC2-4EAE-8A77-2A5603925B59}"/>
              </a:ext>
            </a:extLst>
          </p:cNvPr>
          <p:cNvSpPr txBox="1"/>
          <p:nvPr/>
        </p:nvSpPr>
        <p:spPr>
          <a:xfrm>
            <a:off x="7863840" y="5119995"/>
            <a:ext cx="226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Google Drive</a:t>
            </a:r>
          </a:p>
        </p:txBody>
      </p:sp>
      <p:pic>
        <p:nvPicPr>
          <p:cNvPr id="1033" name="Audio 1032">
            <a:hlinkClick r:id="" action="ppaction://media"/>
            <a:extLst>
              <a:ext uri="{FF2B5EF4-FFF2-40B4-BE49-F238E27FC236}">
                <a16:creationId xmlns:a16="http://schemas.microsoft.com/office/drawing/2014/main" id="{208007FE-F116-44BE-9E6B-72A3034CF9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25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35"/>
    </mc:Choice>
    <mc:Fallback>
      <p:transition spd="slow" advTm="26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3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chemeClr val="accent1">
                <a:lumMod val="5000"/>
                <a:lumOff val="95000"/>
              </a:schemeClr>
            </a:gs>
            <a:gs pos="63000">
              <a:schemeClr val="bg1">
                <a:lumMod val="85000"/>
              </a:schemeClr>
            </a:gs>
            <a:gs pos="83000">
              <a:schemeClr val="bg1">
                <a:lumMod val="85000"/>
              </a:schemeClr>
            </a:gs>
            <a:gs pos="100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9DD52B4-C15E-4AD4-833F-51E93604FF00}"/>
              </a:ext>
            </a:extLst>
          </p:cNvPr>
          <p:cNvSpPr/>
          <p:nvPr/>
        </p:nvSpPr>
        <p:spPr>
          <a:xfrm>
            <a:off x="3891280" y="974442"/>
            <a:ext cx="4409440" cy="4216400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lt1"/>
                </a:solidFill>
              </a:rPr>
              <a:t>Methodology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4CF7A2-62F0-417D-B931-A3F9B621A5E0}"/>
              </a:ext>
            </a:extLst>
          </p:cNvPr>
          <p:cNvSpPr/>
          <p:nvPr/>
        </p:nvSpPr>
        <p:spPr>
          <a:xfrm>
            <a:off x="650240" y="328578"/>
            <a:ext cx="2844800" cy="267716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lt1"/>
                </a:solidFill>
              </a:rPr>
              <a:t>ARIMA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68C357F-29DB-40E3-9E8E-210025BBE024}"/>
              </a:ext>
            </a:extLst>
          </p:cNvPr>
          <p:cNvSpPr/>
          <p:nvPr/>
        </p:nvSpPr>
        <p:spPr>
          <a:xfrm>
            <a:off x="650240" y="3708262"/>
            <a:ext cx="2844800" cy="267716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LSTM</a:t>
            </a:r>
          </a:p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889CE3A-D4CE-487D-9FD4-1574116E752A}"/>
              </a:ext>
            </a:extLst>
          </p:cNvPr>
          <p:cNvSpPr/>
          <p:nvPr/>
        </p:nvSpPr>
        <p:spPr>
          <a:xfrm>
            <a:off x="8554720" y="328578"/>
            <a:ext cx="2844800" cy="26771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STGCN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6C27859-DA0D-4BC6-9180-3EC6CA166C24}"/>
              </a:ext>
            </a:extLst>
          </p:cNvPr>
          <p:cNvSpPr/>
          <p:nvPr/>
        </p:nvSpPr>
        <p:spPr>
          <a:xfrm>
            <a:off x="8696960" y="3708262"/>
            <a:ext cx="2844800" cy="267716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lt1"/>
                </a:solidFill>
              </a:rPr>
              <a:t>TAGCN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D8DC6052-FCC9-4D2F-8A68-93732D11A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10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094"/>
    </mc:Choice>
    <mc:Fallback>
      <p:transition spd="slow" advTm="90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D6BBA3C-2817-4B54-AEF3-D7DC1C2C58C0}"/>
              </a:ext>
            </a:extLst>
          </p:cNvPr>
          <p:cNvSpPr/>
          <p:nvPr/>
        </p:nvSpPr>
        <p:spPr>
          <a:xfrm>
            <a:off x="894079" y="3033160"/>
            <a:ext cx="4689475" cy="324043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252" y="1272834"/>
            <a:ext cx="9578775" cy="765499"/>
          </a:xfrm>
        </p:spPr>
        <p:txBody>
          <a:bodyPr/>
          <a:lstStyle/>
          <a:p>
            <a:pPr marL="0" indent="0">
              <a:buNone/>
            </a:pPr>
            <a:r>
              <a:rPr lang="en-US" sz="2400" noProof="1"/>
              <a:t>1. Create time intervals and transform the original data.</a:t>
            </a:r>
          </a:p>
          <a:p>
            <a:pPr marL="0" indent="0">
              <a:buNone/>
            </a:pPr>
            <a:r>
              <a:rPr lang="en-US" sz="2400" noProof="1"/>
              <a:t>2. Data Preparation follows two processes:</a:t>
            </a:r>
          </a:p>
          <a:p>
            <a:r>
              <a:rPr lang="en-US" sz="2400" noProof="1"/>
              <a:t>Process 1 for ARIMA and LSTM model</a:t>
            </a:r>
          </a:p>
          <a:p>
            <a:pPr marL="0" indent="0">
              <a:buNone/>
            </a:pPr>
            <a:endParaRPr lang="en-US" sz="2400" noProof="1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Graphic 5" descr="Database">
            <a:extLst>
              <a:ext uri="{FF2B5EF4-FFF2-40B4-BE49-F238E27FC236}">
                <a16:creationId xmlns:a16="http://schemas.microsoft.com/office/drawing/2014/main" id="{F1D51C70-89BA-424A-A77C-96E57D02A6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1080" y="3033160"/>
            <a:ext cx="1127760" cy="1127760"/>
          </a:xfrm>
          <a:prstGeom prst="rect">
            <a:avLst/>
          </a:prstGeom>
        </p:spPr>
      </p:pic>
      <p:pic>
        <p:nvPicPr>
          <p:cNvPr id="9" name="Graphic 8" descr="Database">
            <a:extLst>
              <a:ext uri="{FF2B5EF4-FFF2-40B4-BE49-F238E27FC236}">
                <a16:creationId xmlns:a16="http://schemas.microsoft.com/office/drawing/2014/main" id="{12B01820-AF0C-4A9E-B792-F50CFC5127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1080" y="4583286"/>
            <a:ext cx="1127760" cy="1127760"/>
          </a:xfrm>
          <a:prstGeom prst="rect">
            <a:avLst/>
          </a:prstGeom>
        </p:spPr>
      </p:pic>
      <p:pic>
        <p:nvPicPr>
          <p:cNvPr id="12" name="Graphic 11" descr="Single gear">
            <a:extLst>
              <a:ext uri="{FF2B5EF4-FFF2-40B4-BE49-F238E27FC236}">
                <a16:creationId xmlns:a16="http://schemas.microsoft.com/office/drawing/2014/main" id="{5DA9DDBB-A436-4E89-BE03-3D1D85BF99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76500" y="3822662"/>
            <a:ext cx="1127760" cy="1127760"/>
          </a:xfrm>
          <a:prstGeom prst="rect">
            <a:avLst/>
          </a:prstGeom>
        </p:spPr>
      </p:pic>
      <p:pic>
        <p:nvPicPr>
          <p:cNvPr id="18" name="Graphic 17" descr="Table">
            <a:extLst>
              <a:ext uri="{FF2B5EF4-FFF2-40B4-BE49-F238E27FC236}">
                <a16:creationId xmlns:a16="http://schemas.microsoft.com/office/drawing/2014/main" id="{D80CD870-925A-4561-B50E-8E3C5F5E90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42080" y="3597040"/>
            <a:ext cx="1483360" cy="148336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613A4C1-0D14-4CF6-A2BB-9563CF62FAA3}"/>
              </a:ext>
            </a:extLst>
          </p:cNvPr>
          <p:cNvCxnSpPr>
            <a:cxnSpLocks/>
          </p:cNvCxnSpPr>
          <p:nvPr/>
        </p:nvCxnSpPr>
        <p:spPr>
          <a:xfrm>
            <a:off x="2001520" y="3708400"/>
            <a:ext cx="670560" cy="264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04677AD-C18D-4F07-9122-AEC04E51D560}"/>
              </a:ext>
            </a:extLst>
          </p:cNvPr>
          <p:cNvCxnSpPr>
            <a:cxnSpLocks/>
          </p:cNvCxnSpPr>
          <p:nvPr/>
        </p:nvCxnSpPr>
        <p:spPr>
          <a:xfrm flipV="1">
            <a:off x="1977390" y="4666818"/>
            <a:ext cx="617220" cy="5262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FE769B6-2BBC-468F-BCBA-83C9A6BB54EF}"/>
              </a:ext>
            </a:extLst>
          </p:cNvPr>
          <p:cNvCxnSpPr>
            <a:cxnSpLocks/>
          </p:cNvCxnSpPr>
          <p:nvPr/>
        </p:nvCxnSpPr>
        <p:spPr>
          <a:xfrm>
            <a:off x="3533140" y="4338720"/>
            <a:ext cx="4800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64F8CF6-720B-468E-B9D3-A701A6265470}"/>
              </a:ext>
            </a:extLst>
          </p:cNvPr>
          <p:cNvSpPr txBox="1"/>
          <p:nvPr/>
        </p:nvSpPr>
        <p:spPr>
          <a:xfrm>
            <a:off x="2522855" y="4854779"/>
            <a:ext cx="1127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 </a:t>
            </a:r>
          </a:p>
          <a:p>
            <a:pPr algn="ctr"/>
            <a:r>
              <a:rPr lang="en-US" sz="1600" dirty="0"/>
              <a:t>Processing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EF98B2-722E-450C-936A-5925A410CBC5}"/>
              </a:ext>
            </a:extLst>
          </p:cNvPr>
          <p:cNvSpPr txBox="1"/>
          <p:nvPr/>
        </p:nvSpPr>
        <p:spPr>
          <a:xfrm>
            <a:off x="4119880" y="4840789"/>
            <a:ext cx="1127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 Bike Station</a:t>
            </a:r>
          </a:p>
          <a:p>
            <a:pPr algn="ctr"/>
            <a:r>
              <a:rPr lang="en-US" sz="1600" dirty="0"/>
              <a:t>Dataframe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4691AC-8538-4677-A2A7-37F576DF382B}"/>
              </a:ext>
            </a:extLst>
          </p:cNvPr>
          <p:cNvSpPr txBox="1"/>
          <p:nvPr/>
        </p:nvSpPr>
        <p:spPr>
          <a:xfrm>
            <a:off x="1010920" y="4027302"/>
            <a:ext cx="1287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Time Interval 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37D8CDD-5403-49F6-AB84-5A63EFE2DDFF}"/>
              </a:ext>
            </a:extLst>
          </p:cNvPr>
          <p:cNvSpPr txBox="1"/>
          <p:nvPr/>
        </p:nvSpPr>
        <p:spPr>
          <a:xfrm>
            <a:off x="1040130" y="5548637"/>
            <a:ext cx="1743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Total Transformed data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A9ECBA77-FC9A-42EA-BB62-37C3E8FD43CF}"/>
              </a:ext>
            </a:extLst>
          </p:cNvPr>
          <p:cNvSpPr txBox="1">
            <a:spLocks/>
          </p:cNvSpPr>
          <p:nvPr/>
        </p:nvSpPr>
        <p:spPr>
          <a:xfrm>
            <a:off x="6096000" y="1708369"/>
            <a:ext cx="5257600" cy="8597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noProof="1"/>
          </a:p>
          <a:p>
            <a:r>
              <a:rPr lang="en-US" sz="2400" noProof="1"/>
              <a:t>Process 2 for STGCN and TAGCN model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4A48B50-FA46-4D73-9638-7AE3E4451D1F}"/>
              </a:ext>
            </a:extLst>
          </p:cNvPr>
          <p:cNvSpPr/>
          <p:nvPr/>
        </p:nvSpPr>
        <p:spPr>
          <a:xfrm>
            <a:off x="6459120" y="2905071"/>
            <a:ext cx="4531360" cy="335642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40" name="Graphic 39" descr="Database">
            <a:extLst>
              <a:ext uri="{FF2B5EF4-FFF2-40B4-BE49-F238E27FC236}">
                <a16:creationId xmlns:a16="http://schemas.microsoft.com/office/drawing/2014/main" id="{A8119E0B-3646-4BC0-9ECD-737E91DDD9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9300" y="3033160"/>
            <a:ext cx="1127760" cy="112776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348C12D-3515-492D-9B47-3EB7C244DBDC}"/>
              </a:ext>
            </a:extLst>
          </p:cNvPr>
          <p:cNvSpPr txBox="1"/>
          <p:nvPr/>
        </p:nvSpPr>
        <p:spPr>
          <a:xfrm>
            <a:off x="6574790" y="4027301"/>
            <a:ext cx="1287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Station Detail Data</a:t>
            </a:r>
          </a:p>
        </p:txBody>
      </p:sp>
      <p:pic>
        <p:nvPicPr>
          <p:cNvPr id="44" name="Graphic 43" descr="Database">
            <a:extLst>
              <a:ext uri="{FF2B5EF4-FFF2-40B4-BE49-F238E27FC236}">
                <a16:creationId xmlns:a16="http://schemas.microsoft.com/office/drawing/2014/main" id="{E29FF116-C15E-489F-B45E-CAB0A79DA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06770" y="4537802"/>
            <a:ext cx="1127760" cy="112776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18666F6-DF0B-4AC8-8DBC-81F5895C63CF}"/>
              </a:ext>
            </a:extLst>
          </p:cNvPr>
          <p:cNvSpPr txBox="1"/>
          <p:nvPr/>
        </p:nvSpPr>
        <p:spPr>
          <a:xfrm>
            <a:off x="6536590" y="5542979"/>
            <a:ext cx="1753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Individual Transformed Data</a:t>
            </a:r>
          </a:p>
        </p:txBody>
      </p:sp>
      <p:pic>
        <p:nvPicPr>
          <p:cNvPr id="48" name="Graphic 47" descr="Single gear">
            <a:extLst>
              <a:ext uri="{FF2B5EF4-FFF2-40B4-BE49-F238E27FC236}">
                <a16:creationId xmlns:a16="http://schemas.microsoft.com/office/drawing/2014/main" id="{AAFE8C9B-31DE-4826-8423-8DF3DF3C29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7275" y="3667478"/>
            <a:ext cx="1127760" cy="112776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93CCB08-3B5A-4527-9FDA-3F2115C428A8}"/>
              </a:ext>
            </a:extLst>
          </p:cNvPr>
          <p:cNvSpPr txBox="1"/>
          <p:nvPr/>
        </p:nvSpPr>
        <p:spPr>
          <a:xfrm>
            <a:off x="8284745" y="4671512"/>
            <a:ext cx="1127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 </a:t>
            </a:r>
          </a:p>
          <a:p>
            <a:pPr algn="ctr"/>
            <a:r>
              <a:rPr lang="en-US" sz="1600" dirty="0"/>
              <a:t>Processing</a:t>
            </a:r>
          </a:p>
        </p:txBody>
      </p:sp>
      <p:pic>
        <p:nvPicPr>
          <p:cNvPr id="52" name="Graphic 51" descr="Network">
            <a:extLst>
              <a:ext uri="{FF2B5EF4-FFF2-40B4-BE49-F238E27FC236}">
                <a16:creationId xmlns:a16="http://schemas.microsoft.com/office/drawing/2014/main" id="{1CC1E4A8-60FB-4649-AFFA-0FF362D348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543524" y="3557275"/>
            <a:ext cx="1342172" cy="134217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D2AB822E-7718-4B7E-9592-0F06DDC75016}"/>
              </a:ext>
            </a:extLst>
          </p:cNvPr>
          <p:cNvSpPr txBox="1"/>
          <p:nvPr/>
        </p:nvSpPr>
        <p:spPr>
          <a:xfrm>
            <a:off x="9669145" y="4834177"/>
            <a:ext cx="1127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Graph Structured Data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654AB60-E31E-447E-BAF5-576BBEFB3DE4}"/>
              </a:ext>
            </a:extLst>
          </p:cNvPr>
          <p:cNvCxnSpPr/>
          <p:nvPr/>
        </p:nvCxnSpPr>
        <p:spPr>
          <a:xfrm>
            <a:off x="7559040" y="3597040"/>
            <a:ext cx="822960" cy="4302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10B6D22-A3E4-4052-A88E-1631BC5B9C66}"/>
              </a:ext>
            </a:extLst>
          </p:cNvPr>
          <p:cNvCxnSpPr/>
          <p:nvPr/>
        </p:nvCxnSpPr>
        <p:spPr>
          <a:xfrm flipV="1">
            <a:off x="7676198" y="4497845"/>
            <a:ext cx="756602" cy="6343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5FEEF78-1746-47F1-8BC3-CA24E9B4B0A4}"/>
              </a:ext>
            </a:extLst>
          </p:cNvPr>
          <p:cNvCxnSpPr/>
          <p:nvPr/>
        </p:nvCxnSpPr>
        <p:spPr>
          <a:xfrm>
            <a:off x="9213115" y="4217631"/>
            <a:ext cx="45603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2A7CBA91-1D6B-48F3-BCF2-88826D6DFE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2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22"/>
    </mc:Choice>
    <mc:Fallback>
      <p:transition spd="slow" advTm="69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360189"/>
            <a:ext cx="10637520" cy="765499"/>
          </a:xfrm>
        </p:spPr>
        <p:txBody>
          <a:bodyPr/>
          <a:lstStyle/>
          <a:p>
            <a:r>
              <a:rPr lang="en-US" sz="2400" noProof="1"/>
              <a:t>Evaluation Metrics: MSE, MAE and RMSE.</a:t>
            </a:r>
          </a:p>
          <a:p>
            <a:r>
              <a:rPr lang="en-US" sz="2400" noProof="1"/>
              <a:t>The evaluation of the model was done for two-time intervals (30 min and 60 min).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6799CA05-C7D3-4463-B3A4-10D3152F36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628014"/>
              </p:ext>
            </p:extLst>
          </p:nvPr>
        </p:nvGraphicFramePr>
        <p:xfrm>
          <a:off x="612775" y="3269681"/>
          <a:ext cx="4587876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46969">
                  <a:extLst>
                    <a:ext uri="{9D8B030D-6E8A-4147-A177-3AD203B41FA5}">
                      <a16:colId xmlns:a16="http://schemas.microsoft.com/office/drawing/2014/main" val="1573452175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33303757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327883029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04335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90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538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07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40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34573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033AC76-B71B-484E-A670-0ADD0C6AAE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751983"/>
              </p:ext>
            </p:extLst>
          </p:nvPr>
        </p:nvGraphicFramePr>
        <p:xfrm>
          <a:off x="6096000" y="3269681"/>
          <a:ext cx="4587876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46969">
                  <a:extLst>
                    <a:ext uri="{9D8B030D-6E8A-4147-A177-3AD203B41FA5}">
                      <a16:colId xmlns:a16="http://schemas.microsoft.com/office/drawing/2014/main" val="1573452175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33303757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327883029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04335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90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538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07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40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345739"/>
                  </a:ext>
                </a:extLst>
              </a:tr>
            </a:tbl>
          </a:graphicData>
        </a:graphic>
      </p:graphicFrame>
      <p:sp>
        <p:nvSpPr>
          <p:cNvPr id="14" name="Title 6">
            <a:extLst>
              <a:ext uri="{FF2B5EF4-FFF2-40B4-BE49-F238E27FC236}">
                <a16:creationId xmlns:a16="http://schemas.microsoft.com/office/drawing/2014/main" id="{964A748F-4F01-499A-B306-C6C11EF5839C}"/>
              </a:ext>
            </a:extLst>
          </p:cNvPr>
          <p:cNvSpPr txBox="1">
            <a:spLocks/>
          </p:cNvSpPr>
          <p:nvPr/>
        </p:nvSpPr>
        <p:spPr>
          <a:xfrm>
            <a:off x="-238125" y="2648320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1. Evaluation for 30 min interval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DB2C3881-2889-4A39-8A6F-182BA410B978}"/>
              </a:ext>
            </a:extLst>
          </p:cNvPr>
          <p:cNvSpPr txBox="1">
            <a:spLocks/>
          </p:cNvSpPr>
          <p:nvPr/>
        </p:nvSpPr>
        <p:spPr>
          <a:xfrm>
            <a:off x="432000" y="5198942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Bikes Demand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E077AA77-4D49-4495-B360-8EC15BDFE4E4}"/>
              </a:ext>
            </a:extLst>
          </p:cNvPr>
          <p:cNvSpPr txBox="1">
            <a:spLocks/>
          </p:cNvSpPr>
          <p:nvPr/>
        </p:nvSpPr>
        <p:spPr>
          <a:xfrm>
            <a:off x="6060385" y="5197234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Docks Demand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D2AA317A-C39F-4771-A929-4059F2D1A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2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17"/>
    </mc:Choice>
    <mc:Fallback>
      <p:transition spd="slow" advTm="60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Evaluation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6799CA05-C7D3-4463-B3A4-10D3152F36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63249"/>
              </p:ext>
            </p:extLst>
          </p:nvPr>
        </p:nvGraphicFramePr>
        <p:xfrm>
          <a:off x="593725" y="2501900"/>
          <a:ext cx="4587876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46969">
                  <a:extLst>
                    <a:ext uri="{9D8B030D-6E8A-4147-A177-3AD203B41FA5}">
                      <a16:colId xmlns:a16="http://schemas.microsoft.com/office/drawing/2014/main" val="1573452175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33303757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327883029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04335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90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538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07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40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34573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033AC76-B71B-484E-A670-0ADD0C6AAE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617796"/>
              </p:ext>
            </p:extLst>
          </p:nvPr>
        </p:nvGraphicFramePr>
        <p:xfrm>
          <a:off x="6096000" y="2501900"/>
          <a:ext cx="4587876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46969">
                  <a:extLst>
                    <a:ext uri="{9D8B030D-6E8A-4147-A177-3AD203B41FA5}">
                      <a16:colId xmlns:a16="http://schemas.microsoft.com/office/drawing/2014/main" val="1573452175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33303757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327883029"/>
                    </a:ext>
                  </a:extLst>
                </a:gridCol>
                <a:gridCol w="1146969">
                  <a:extLst>
                    <a:ext uri="{9D8B030D-6E8A-4147-A177-3AD203B41FA5}">
                      <a16:colId xmlns:a16="http://schemas.microsoft.com/office/drawing/2014/main" val="3904335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90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538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07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40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TAGCN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345739"/>
                  </a:ext>
                </a:extLst>
              </a:tr>
            </a:tbl>
          </a:graphicData>
        </a:graphic>
      </p:graphicFrame>
      <p:sp>
        <p:nvSpPr>
          <p:cNvPr id="14" name="Title 6">
            <a:extLst>
              <a:ext uri="{FF2B5EF4-FFF2-40B4-BE49-F238E27FC236}">
                <a16:creationId xmlns:a16="http://schemas.microsoft.com/office/drawing/2014/main" id="{964A748F-4F01-499A-B306-C6C11EF5839C}"/>
              </a:ext>
            </a:extLst>
          </p:cNvPr>
          <p:cNvSpPr txBox="1">
            <a:spLocks/>
          </p:cNvSpPr>
          <p:nvPr/>
        </p:nvSpPr>
        <p:spPr>
          <a:xfrm>
            <a:off x="0" y="1772020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2. Evaluation for 60 min interval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9C227C5C-720B-4E0C-9294-82DD6B1BFD66}"/>
              </a:ext>
            </a:extLst>
          </p:cNvPr>
          <p:cNvSpPr txBox="1">
            <a:spLocks/>
          </p:cNvSpPr>
          <p:nvPr/>
        </p:nvSpPr>
        <p:spPr>
          <a:xfrm>
            <a:off x="432000" y="4524745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Bikes Demand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6C742C48-02FC-422B-8F83-930AE80E7822}"/>
              </a:ext>
            </a:extLst>
          </p:cNvPr>
          <p:cNvSpPr txBox="1">
            <a:spLocks/>
          </p:cNvSpPr>
          <p:nvPr/>
        </p:nvSpPr>
        <p:spPr>
          <a:xfrm>
            <a:off x="5880300" y="4524745"/>
            <a:ext cx="451485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Docks Demand</a:t>
            </a:r>
            <a:endParaRPr lang="en-US" sz="2000" b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9158481-A706-44A9-B332-C500C8CAE7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16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71"/>
    </mc:Choice>
    <mc:Fallback>
      <p:transition spd="slow" advTm="40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84400"/>
            <a:ext cx="10143235" cy="432000"/>
          </a:xfrm>
        </p:spPr>
        <p:txBody>
          <a:bodyPr/>
          <a:lstStyle/>
          <a:p>
            <a:pPr algn="ctr"/>
            <a:r>
              <a:rPr lang="en-US" sz="4000" dirty="0"/>
              <a:t>Conclusion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7B645E-C5E5-4727-B977-D372A0AA71D9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B94F2F-4A53-453E-A24F-713401127247}"/>
              </a:ext>
            </a:extLst>
          </p:cNvPr>
          <p:cNvSpPr txBox="1">
            <a:spLocks/>
          </p:cNvSpPr>
          <p:nvPr/>
        </p:nvSpPr>
        <p:spPr>
          <a:xfrm>
            <a:off x="574675" y="1701165"/>
            <a:ext cx="10637520" cy="18272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noProof="1"/>
              <a:t>STGCN model performed comparatively better than the other models for 30 min intervals.</a:t>
            </a:r>
          </a:p>
          <a:p>
            <a:r>
              <a:rPr lang="en-US" sz="2300" noProof="1"/>
              <a:t>A similar trend of high MSE value can be observed for bikes and docks demand prediction for bike data with 60 min interval. </a:t>
            </a:r>
          </a:p>
          <a:p>
            <a:r>
              <a:rPr lang="en-US" sz="2300" noProof="1"/>
              <a:t>The low RMSE of STGCN in docks demand could be the result of smaller variation in the data.</a:t>
            </a:r>
          </a:p>
          <a:p>
            <a:r>
              <a:rPr lang="en-US" sz="2300" noProof="1"/>
              <a:t>The use machine learning for bikes and docks demand prediction in a bike-sharing system has presented satisfactory results and highlighted the importance of uniformity in the demands in the time intervals was identified.</a:t>
            </a:r>
          </a:p>
          <a:p>
            <a:r>
              <a:rPr lang="en-US" sz="2300" noProof="1"/>
              <a:t>With the addition neighbouring station as a factor, better results was obtained for shorter interval.</a:t>
            </a:r>
          </a:p>
          <a:p>
            <a:r>
              <a:rPr lang="en-US" sz="2300" noProof="1"/>
              <a:t>Moreover, with addition of external factors can help in more efficient models. </a:t>
            </a:r>
          </a:p>
          <a:p>
            <a:endParaRPr lang="en-US" sz="2300" noProof="1"/>
          </a:p>
          <a:p>
            <a:endParaRPr lang="en-US" sz="2300" noProof="1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EC5E643-88B2-450C-980C-729DC8F61B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64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79"/>
    </mc:Choice>
    <mc:Fallback>
      <p:transition spd="slow" advTm="56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6835393_Blue spheres pitch deck_RVA_v5" id="{B31999E4-CF41-4147-9146-E7AA12BD45BB}" vid="{47A86861-C4F7-4F19-9461-7399990DDE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392B02-48CE-4E37-9DE8-753DC8DEBC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247F30-5811-40C0-99EC-CF53200590BE}">
  <ds:schemaRefs>
    <ds:schemaRef ds:uri="http://schemas.microsoft.com/office/infopath/2007/PartnerControls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71af3243-3dd4-4a8d-8c0d-dd76da1f02a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pitch deck</Template>
  <TotalTime>610</TotalTime>
  <Words>549</Words>
  <Application>Microsoft Office PowerPoint</Application>
  <PresentationFormat>Widescreen</PresentationFormat>
  <Paragraphs>169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Office Theme</vt:lpstr>
      <vt:lpstr>Demand prediction in a bike-sharing system using machine learning techniques</vt:lpstr>
      <vt:lpstr>Introduction</vt:lpstr>
      <vt:lpstr>Research Question</vt:lpstr>
      <vt:lpstr>Data Collection</vt:lpstr>
      <vt:lpstr>PowerPoint Presentation</vt:lpstr>
      <vt:lpstr>Implementation</vt:lpstr>
      <vt:lpstr>Evaluation</vt:lpstr>
      <vt:lpstr>Evaluation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Ashish Rawat</dc:creator>
  <cp:lastModifiedBy>Ashish Rawat</cp:lastModifiedBy>
  <cp:revision>29</cp:revision>
  <dcterms:created xsi:type="dcterms:W3CDTF">2020-08-16T19:33:42Z</dcterms:created>
  <dcterms:modified xsi:type="dcterms:W3CDTF">2020-08-17T05:44:21Z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